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2" r:id="rId6"/>
    <p:sldId id="263" r:id="rId7"/>
    <p:sldId id="259" r:id="rId8"/>
    <p:sldId id="261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FF66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9" autoAdjust="0"/>
    <p:restoredTop sz="94660"/>
  </p:normalViewPr>
  <p:slideViewPr>
    <p:cSldViewPr>
      <p:cViewPr varScale="1">
        <p:scale>
          <a:sx n="87" d="100"/>
          <a:sy n="87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95783F8-C26A-499C-A46F-54611295443E}" type="datetimeFigureOut">
              <a:rPr lang="en-AU"/>
              <a:pPr>
                <a:defRPr/>
              </a:pPr>
              <a:t>27/04/2014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5B0E4E-3B6B-449A-90DC-1B7A54C40C9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861E0-8C45-460D-AC60-B4C135A43DE8}" type="datetime1">
              <a:rPr lang="en-AU"/>
              <a:pPr>
                <a:defRPr/>
              </a:pPr>
              <a:t>27/04/2014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4CC4-8834-4481-B1D4-F038E133219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75910-958B-4EB5-B36B-4F4AA3481ED9}" type="datetime1">
              <a:rPr lang="en-AU"/>
              <a:pPr>
                <a:defRPr/>
              </a:pPr>
              <a:t>27/04/2014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7A1-4360-422A-8993-A5452E0201D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F7481-4BE6-4062-AB63-E5CF112862B3}" type="datetime1">
              <a:rPr lang="en-AU"/>
              <a:pPr>
                <a:defRPr/>
              </a:pPr>
              <a:t>27/04/2014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01B14-3F8D-4EA8-955B-0E740FE8A2F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AFCA2-E5F6-47F0-9528-D8B9A966B6B3}" type="datetime1">
              <a:rPr lang="en-AU"/>
              <a:pPr>
                <a:defRPr/>
              </a:pPr>
              <a:t>27/04/2014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AAE58-C938-483E-90DC-EC575F45D74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88DA2-E79F-4337-A5F3-1BF107327232}" type="datetime1">
              <a:rPr lang="en-AU"/>
              <a:pPr>
                <a:defRPr/>
              </a:pPr>
              <a:t>27/04/2014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B461F-D76C-4665-BE0A-5E2DB0AB9CC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9032E-236E-46EA-818A-DE90BD8ECB7F}" type="datetime1">
              <a:rPr lang="en-AU"/>
              <a:pPr>
                <a:defRPr/>
              </a:pPr>
              <a:t>27/04/2014</a:t>
            </a:fld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2B1B4-5B64-458F-8951-1E791E7E02E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E5737-B8A6-4007-BDEA-181497CC9C16}" type="datetime1">
              <a:rPr lang="en-AU"/>
              <a:pPr>
                <a:defRPr/>
              </a:pPr>
              <a:t>27/04/2014</a:t>
            </a:fld>
            <a:endParaRPr lang="en-AU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AC7E2-C3CF-4449-AF0C-CF9834C3CDA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97E79-D745-44A8-9222-B545326E178B}" type="datetime1">
              <a:rPr lang="en-AU"/>
              <a:pPr>
                <a:defRPr/>
              </a:pPr>
              <a:t>27/04/2014</a:t>
            </a:fld>
            <a:endParaRPr lang="en-A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504DE-CBC2-47F1-95B4-18506F3227B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E991-A069-41FF-B158-422D2E9AAE04}" type="datetime1">
              <a:rPr lang="en-AU"/>
              <a:pPr>
                <a:defRPr/>
              </a:pPr>
              <a:t>27/04/2014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CEC3C-0564-4522-9922-33CDF9CFE5B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9CFCD-5A75-45CE-8197-72B544434EEE}" type="datetime1">
              <a:rPr lang="en-AU"/>
              <a:pPr>
                <a:defRPr/>
              </a:pPr>
              <a:t>27/04/2014</a:t>
            </a:fld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C2FC-417D-484D-97C2-E25CDADFB8A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C93EB-6023-4135-8BDE-036013CE289D}" type="datetime1">
              <a:rPr lang="en-AU"/>
              <a:pPr>
                <a:defRPr/>
              </a:pPr>
              <a:t>27/04/2014</a:t>
            </a:fld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3C0D3-8401-479D-9CC2-75F63ADA550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slow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/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DBEFCC-ED20-4EB5-9D53-59256FF57821}" type="datetime1">
              <a:rPr lang="en-AU"/>
              <a:pPr>
                <a:defRPr/>
              </a:pPr>
              <a:t>27/04/2014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B7E3F0-3EDC-496D-A611-D3402AC218A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 spd="slow">
    <p:cut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Bodoni Bk BT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Bodoni Bk BT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Bodoni Bk BT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Bodoni Bk BT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Bodoni Bk BT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Bodoni Bk BT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Bodoni Bk BT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Bodoni Bk BT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51500" y="620713"/>
            <a:ext cx="2952750" cy="2586037"/>
          </a:xfrm>
          <a:prstGeom prst="rect">
            <a:avLst/>
          </a:prstGeom>
          <a:noFill/>
          <a:effectLst>
            <a:outerShdw blurRad="50800" dist="25400" dir="2700000" algn="tl" rotWithShape="0">
              <a:schemeClr val="accent1">
                <a:lumMod val="75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400" dirty="0">
                <a:solidFill>
                  <a:schemeClr val="accent1"/>
                </a:solidFill>
                <a:effectLst>
                  <a:outerShdw blurRad="25400" dist="50800" dir="2700000" algn="tl">
                    <a:srgbClr val="000000">
                      <a:alpha val="77000"/>
                    </a:srgbClr>
                  </a:outerShdw>
                </a:effectLst>
                <a:latin typeface="+mn-lt"/>
                <a:cs typeface="+mn-cs"/>
              </a:rPr>
              <a:t>NTP Time for iThingies</a:t>
            </a:r>
            <a:endParaRPr lang="en-AU" sz="5400" dirty="0">
              <a:solidFill>
                <a:schemeClr val="accent1"/>
              </a:solidFill>
              <a:effectLst>
                <a:outerShdw blurRad="25400" dist="50800" dir="2700000" algn="tl">
                  <a:srgbClr val="000000">
                    <a:alpha val="77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0875" y="3770313"/>
            <a:ext cx="4143375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Network Time Protocol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app. for iPhone and iPad</a:t>
            </a:r>
            <a:endParaRPr lang="en-AU" sz="28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2088" y="5445125"/>
            <a:ext cx="2062162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to TTSO8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AU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2456765.63542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Chris Douglass</a:t>
            </a:r>
            <a:endParaRPr lang="en-AU" sz="160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2E4A7-1F2C-4E78-9082-F39FA60FB1F9}" type="slidenum">
              <a:rPr lang="en-AU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</a:t>
            </a:fld>
            <a:endParaRPr lang="en-AU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2854" y="548640"/>
            <a:ext cx="4222951" cy="53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AU" sz="40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Timing accuracy</a:t>
            </a:r>
          </a:p>
        </p:txBody>
      </p:sp>
      <p:pic>
        <p:nvPicPr>
          <p:cNvPr id="2355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3888" y="2419350"/>
            <a:ext cx="5391150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761176" y="1275102"/>
            <a:ext cx="3794629" cy="678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A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Accuracy [in this case] </a:t>
            </a:r>
            <a:r>
              <a:rPr lang="en-A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= 0.08sec</a:t>
            </a:r>
          </a:p>
          <a:p>
            <a:pPr algn="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A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Must be added to your PE</a:t>
            </a:r>
            <a:br>
              <a:rPr lang="en-A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when reporting these </a:t>
            </a:r>
            <a:r>
              <a:rPr lang="en-A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endParaRPr lang="en-AU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C46D7-4EBA-47AC-8D1C-1EC15AFA71DE}" type="slidenum">
              <a:rPr lang="en-AU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en-AU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/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9489" y="548632"/>
            <a:ext cx="4222951" cy="532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AU" sz="40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Timing accuracy</a:t>
            </a:r>
          </a:p>
        </p:txBody>
      </p:sp>
      <p:pic>
        <p:nvPicPr>
          <p:cNvPr id="2457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7063" y="2487613"/>
            <a:ext cx="5391150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757767" y="1268724"/>
            <a:ext cx="3794629" cy="678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A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Accuracy [in this case] </a:t>
            </a:r>
            <a:r>
              <a:rPr lang="en-A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= 0.08sec</a:t>
            </a:r>
          </a:p>
          <a:p>
            <a:pPr algn="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A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Must be added to your PE</a:t>
            </a:r>
            <a:br>
              <a:rPr lang="en-A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when reporting these </a:t>
            </a:r>
            <a:r>
              <a:rPr lang="en-A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endParaRPr lang="en-AU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A3B32-95B6-4D62-A873-182E010812DA}" type="slidenum">
              <a:rPr lang="en-AU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en-AU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92275" y="728663"/>
            <a:ext cx="685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54396-BB6E-443C-930C-122A10007C3F}" type="slidenum">
              <a:rPr lang="en-AU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en-AU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Emerald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Timestamp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by Emerald Sequoia LLC</a:t>
            </a:r>
            <a:endParaRPr lang="en-A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5638" y="2308225"/>
            <a:ext cx="2960687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150938" y="1512888"/>
            <a:ext cx="2308225" cy="1052512"/>
            <a:chOff x="1150997" y="1513100"/>
            <a:chExt cx="2307848" cy="1051804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2377934" y="1844664"/>
              <a:ext cx="1080911" cy="7202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1" name="TextBox 9"/>
            <p:cNvSpPr txBox="1">
              <a:spLocks noChangeArrowheads="1"/>
            </p:cNvSpPr>
            <p:nvPr/>
          </p:nvSpPr>
          <p:spPr bwMode="auto">
            <a:xfrm>
              <a:off x="1150997" y="1513100"/>
              <a:ext cx="1274708" cy="480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lang="en-AU">
                  <a:solidFill>
                    <a:srgbClr val="FF0000"/>
                  </a:solidFill>
                </a:rPr>
                <a:t>Current</a:t>
              </a:r>
            </a:p>
            <a:p>
              <a:pPr algn="r">
                <a:lnSpc>
                  <a:spcPct val="70000"/>
                </a:lnSpc>
              </a:pPr>
              <a:r>
                <a:rPr lang="en-AU">
                  <a:solidFill>
                    <a:srgbClr val="FF0000"/>
                  </a:solidFill>
                </a:rPr>
                <a:t>Day / Date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6021388" y="1687513"/>
            <a:ext cx="2070100" cy="877887"/>
            <a:chOff x="5220072" y="1759642"/>
            <a:chExt cx="2069748" cy="877270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5220072" y="1916694"/>
              <a:ext cx="936466" cy="72021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9" name="Rectangle 12"/>
            <p:cNvSpPr>
              <a:spLocks noChangeArrowheads="1"/>
            </p:cNvSpPr>
            <p:nvPr/>
          </p:nvSpPr>
          <p:spPr bwMode="auto">
            <a:xfrm>
              <a:off x="6156176" y="1759642"/>
              <a:ext cx="11336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>
                  <a:solidFill>
                    <a:srgbClr val="FF0000"/>
                  </a:solidFill>
                </a:rPr>
                <a:t>Accuracy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5827713" y="2132013"/>
            <a:ext cx="2608262" cy="904875"/>
            <a:chOff x="5076056" y="2308230"/>
            <a:chExt cx="2608357" cy="904746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5076056" y="2492354"/>
              <a:ext cx="936659" cy="7206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7" name="Rectangle 13"/>
            <p:cNvSpPr>
              <a:spLocks noChangeArrowheads="1"/>
            </p:cNvSpPr>
            <p:nvPr/>
          </p:nvSpPr>
          <p:spPr bwMode="auto">
            <a:xfrm>
              <a:off x="6012160" y="2308230"/>
              <a:ext cx="167225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>
                  <a:solidFill>
                    <a:srgbClr val="FF0000"/>
                  </a:solidFill>
                </a:rPr>
                <a:t>Action Buttons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4140200" y="3132138"/>
            <a:ext cx="4362450" cy="512762"/>
            <a:chOff x="4139953" y="3131676"/>
            <a:chExt cx="4363258" cy="513348"/>
          </a:xfrm>
        </p:grpSpPr>
        <p:cxnSp>
          <p:nvCxnSpPr>
            <p:cNvPr id="12" name="Straight Arrow Connector 11"/>
            <p:cNvCxnSpPr>
              <a:stCxn id="15375" idx="1"/>
            </p:cNvCxnSpPr>
            <p:nvPr/>
          </p:nvCxnSpPr>
          <p:spPr>
            <a:xfrm flipH="1">
              <a:off x="4139953" y="3316036"/>
              <a:ext cx="2499188" cy="3289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5" name="Rectangle 14"/>
            <p:cNvSpPr>
              <a:spLocks noChangeArrowheads="1"/>
            </p:cNvSpPr>
            <p:nvPr/>
          </p:nvSpPr>
          <p:spPr bwMode="auto">
            <a:xfrm>
              <a:off x="6638533" y="3131676"/>
              <a:ext cx="18646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>
                  <a:solidFill>
                    <a:srgbClr val="FF0000"/>
                  </a:solidFill>
                </a:rPr>
                <a:t>Recorded Times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1335088" y="2474913"/>
            <a:ext cx="2876550" cy="481012"/>
            <a:chOff x="1334849" y="2475225"/>
            <a:chExt cx="2877111" cy="480131"/>
          </a:xfrm>
        </p:grpSpPr>
        <p:cxnSp>
          <p:nvCxnSpPr>
            <p:cNvPr id="17" name="Straight Arrow Connector 16"/>
            <p:cNvCxnSpPr>
              <a:stCxn id="15373" idx="3"/>
            </p:cNvCxnSpPr>
            <p:nvPr/>
          </p:nvCxnSpPr>
          <p:spPr>
            <a:xfrm>
              <a:off x="2378039" y="2716083"/>
              <a:ext cx="1833921" cy="6496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3" name="TextBox 17"/>
            <p:cNvSpPr txBox="1">
              <a:spLocks noChangeArrowheads="1"/>
            </p:cNvSpPr>
            <p:nvPr/>
          </p:nvSpPr>
          <p:spPr bwMode="auto">
            <a:xfrm>
              <a:off x="1334849" y="2475225"/>
              <a:ext cx="1043876" cy="480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lang="en-AU">
                  <a:solidFill>
                    <a:srgbClr val="FF0000"/>
                  </a:solidFill>
                </a:rPr>
                <a:t>Running</a:t>
              </a:r>
            </a:p>
            <a:p>
              <a:pPr algn="r">
                <a:lnSpc>
                  <a:spcPct val="70000"/>
                </a:lnSpc>
              </a:pPr>
              <a:r>
                <a:rPr lang="en-AU">
                  <a:solidFill>
                    <a:srgbClr val="FF0000"/>
                  </a:solidFill>
                </a:rPr>
                <a:t>Clock</a:t>
              </a: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5716588" y="5229225"/>
            <a:ext cx="2017712" cy="904875"/>
            <a:chOff x="4799569" y="4581128"/>
            <a:chExt cx="2018516" cy="904746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4799569" y="4765252"/>
              <a:ext cx="935410" cy="72062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1" name="Rectangle 20"/>
            <p:cNvSpPr>
              <a:spLocks noChangeArrowheads="1"/>
            </p:cNvSpPr>
            <p:nvPr/>
          </p:nvSpPr>
          <p:spPr bwMode="auto">
            <a:xfrm>
              <a:off x="5735673" y="4581128"/>
              <a:ext cx="10824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AU">
                  <a:solidFill>
                    <a:srgbClr val="FF0000"/>
                  </a:solidFill>
                </a:rPr>
                <a:t>Task Bar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DFBD9-CBC1-4968-869C-BAF93E0AFA3F}" type="slidenum">
              <a:rPr lang="en-AU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en-AU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83084" y="476672"/>
            <a:ext cx="2091022" cy="7232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AU" sz="41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Accuracy</a:t>
            </a:r>
            <a:endParaRPr lang="en-AU" sz="41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0275" y="1450975"/>
            <a:ext cx="7716838" cy="28940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The iPhone's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or iPad’s internal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clock can be somewhat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unreliable.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When </a:t>
            </a:r>
            <a:r>
              <a:rPr lang="en-AU" sz="1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Emerald Timestamp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starts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(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and every time it is awakened after the device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has been locked)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it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uses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NTP to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synchronize its own clock with the international standard atomic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clocks.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This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process requires network access and can take several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seconds.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Until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it is done the accuracy of event timing is somewhat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uncertain.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During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that uncertain time, </a:t>
            </a:r>
            <a:r>
              <a:rPr lang="en-AU" sz="1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Emerald Timestamp's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big button is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yellow.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When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the sync is complete, the button turns green and event timing is very accurate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At the top right of the main screen is an indicator of the current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accuracy.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The accuracy of synchronized events is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primarily constrained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by the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length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of time it takes </a:t>
            </a:r>
            <a:endParaRPr lang="en-AU" sz="1400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for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a round trip from the device to the NTP server and back;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server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times are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usually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much more accurate than that round-trip time. </a:t>
            </a:r>
            <a:r>
              <a:rPr lang="en-AU" sz="1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Emerald Timestamp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reports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the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accuracy based on that round-trip time and includes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an estimate of the server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error.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A synchronization is considered "green"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if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its reported accuracy is less than 0.40 </a:t>
            </a:r>
            <a:r>
              <a:rPr lang="en-AU" sz="1400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seconds.</a:t>
            </a:r>
            <a:endParaRPr lang="en-AU" sz="1400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 t="12296" b="60416"/>
          <a:stretch>
            <a:fillRect/>
          </a:stretch>
        </p:blipFill>
        <p:spPr bwMode="auto">
          <a:xfrm>
            <a:off x="3348038" y="4710113"/>
            <a:ext cx="3432175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1619672" y="908720"/>
            <a:ext cx="6696744" cy="3888432"/>
          </a:xfrm>
          <a:prstGeom prst="line">
            <a:avLst/>
          </a:prstGeom>
          <a:ln w="1905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123728" y="1318291"/>
            <a:ext cx="5976664" cy="3622877"/>
          </a:xfrm>
          <a:prstGeom prst="line">
            <a:avLst/>
          </a:prstGeom>
          <a:ln w="1905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Arrow 11"/>
          <p:cNvSpPr/>
          <p:nvPr/>
        </p:nvSpPr>
        <p:spPr>
          <a:xfrm>
            <a:off x="6789738" y="4652963"/>
            <a:ext cx="979487" cy="484187"/>
          </a:xfrm>
          <a:prstGeom prst="leftArrow">
            <a:avLst/>
          </a:prstGeom>
          <a:solidFill>
            <a:srgbClr val="66FF66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9951D-9E38-4135-A90C-6F1C4566FDF2}" type="slidenum">
              <a:rPr lang="en-AU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en-AU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50933" y="548680"/>
            <a:ext cx="2884444" cy="9631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AU" sz="40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Timestamp</a:t>
            </a:r>
          </a:p>
          <a:p>
            <a:pPr algn="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AU" sz="40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en-AU" sz="40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71488"/>
            <a:ext cx="31686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414588"/>
            <a:ext cx="29591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11D5E-FA76-4010-B3AC-5CA78CDCAD30}" type="slidenum">
              <a:rPr lang="en-AU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4</a:t>
            </a:fld>
            <a:endParaRPr lang="en-AU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916113"/>
            <a:ext cx="24765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912299" y="476672"/>
            <a:ext cx="1871661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AU" sz="40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  <a:p>
            <a:pPr algn="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AU" sz="40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endParaRPr lang="en-AU" sz="40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FDA7E-478C-44E5-8CE8-E1204D2EF3FC}" type="slidenum">
              <a:rPr lang="en-AU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en-AU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844675"/>
            <a:ext cx="3602038" cy="474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012184" y="548680"/>
            <a:ext cx="2627760" cy="9848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AU" sz="40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Raw GPS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A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AU" b="1" dirty="0" err="1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Gosta</a:t>
            </a:r>
            <a:r>
              <a:rPr lang="en-A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 err="1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Svensson</a:t>
            </a:r>
            <a:endParaRPr lang="en-AU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954EF-10F0-4443-83EF-2EA4BD2F826C}" type="slidenum">
              <a:rPr lang="en-AU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en-AU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9263" y="2190750"/>
            <a:ext cx="489585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724128" y="446907"/>
            <a:ext cx="2987824" cy="9828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AU" sz="40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</a:p>
          <a:p>
            <a:pPr algn="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AU" sz="40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endParaRPr lang="en-AU" sz="40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960D5-BEB5-4BC9-9147-06A9A85FE863}" type="slidenum">
              <a:rPr lang="en-AU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en-AU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916113"/>
            <a:ext cx="51720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652138" y="548680"/>
            <a:ext cx="2987806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AU" sz="40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Map, email</a:t>
            </a:r>
          </a:p>
          <a:p>
            <a:pPr algn="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AU" sz="40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and SMS</a:t>
            </a:r>
            <a:endParaRPr lang="en-AU" sz="40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B7074-87A5-4AB4-B771-9348B6288272}" type="slidenum">
              <a:rPr lang="en-AU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en-AU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2594" y="548640"/>
            <a:ext cx="433984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AU" sz="40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Timing accuracy</a:t>
            </a:r>
          </a:p>
        </p:txBody>
      </p:sp>
      <p:pic>
        <p:nvPicPr>
          <p:cNvPr id="2253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4525" y="2438400"/>
            <a:ext cx="5392738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737811" y="1268724"/>
            <a:ext cx="3794629" cy="674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A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Accuracy [in this case] = 0.08sec</a:t>
            </a:r>
          </a:p>
          <a:p>
            <a:pPr algn="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en-A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Must be added to your PE</a:t>
            </a:r>
            <a:br>
              <a:rPr lang="en-A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when reporting these events</a:t>
            </a:r>
            <a:endParaRPr lang="en-AU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6ECB9-6E35-40AE-B557-CC28D87C2EDE}" type="slidenum">
              <a:rPr lang="en-AU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en-AU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40188" y="1724025"/>
            <a:ext cx="1368425" cy="1223963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92588" y="3236913"/>
            <a:ext cx="1368425" cy="1223962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32125" y="4227513"/>
            <a:ext cx="1368425" cy="1223962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0" y="1471613"/>
            <a:ext cx="180022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GPS-ABC</a:t>
            </a:r>
            <a:endParaRPr lang="en-AU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30450" y="2974975"/>
            <a:ext cx="195103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Timestamp</a:t>
            </a:r>
            <a:endParaRPr lang="en-AU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82700" y="3951288"/>
            <a:ext cx="1673225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IOTA-VTI</a:t>
            </a:r>
            <a:endParaRPr lang="en-AU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hris1">
      <a:majorFont>
        <a:latin typeface="Bodoni Bk BT"/>
        <a:ea typeface=""/>
        <a:cs typeface=""/>
      </a:majorFont>
      <a:minorFont>
        <a:latin typeface="Bodoni BT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3534</TotalTime>
  <Words>221</Words>
  <Application>Microsoft Office PowerPoint</Application>
  <PresentationFormat>On-screen Show (4:3)</PresentationFormat>
  <Paragraphs>42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Bodoni BT</vt:lpstr>
      <vt:lpstr>Arial</vt:lpstr>
      <vt:lpstr>Bodoni Bk BT</vt:lpstr>
      <vt:lpstr>Wingdings 2</vt:lpstr>
      <vt:lpstr>Wingdings</vt:lpstr>
      <vt:lpstr>Wingdings 3</vt:lpstr>
      <vt:lpstr>Calibri</vt:lpstr>
      <vt:lpstr>Apex</vt:lpstr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Douglass</dc:creator>
  <cp:lastModifiedBy>Dave</cp:lastModifiedBy>
  <cp:revision>53</cp:revision>
  <dcterms:created xsi:type="dcterms:W3CDTF">2014-04-10T06:39:39Z</dcterms:created>
  <dcterms:modified xsi:type="dcterms:W3CDTF">2014-04-26T23:25:22Z</dcterms:modified>
</cp:coreProperties>
</file>